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59" r:id="rId6"/>
    <p:sldId id="267" r:id="rId7"/>
    <p:sldId id="270" r:id="rId8"/>
    <p:sldId id="260" r:id="rId9"/>
    <p:sldId id="262" r:id="rId10"/>
    <p:sldId id="269" r:id="rId11"/>
    <p:sldId id="264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60"/>
  </p:normalViewPr>
  <p:slideViewPr>
    <p:cSldViewPr>
      <p:cViewPr varScale="1">
        <p:scale>
          <a:sx n="93" d="100"/>
          <a:sy n="93" d="100"/>
        </p:scale>
        <p:origin x="1123" y="77"/>
      </p:cViewPr>
      <p:guideLst>
        <p:guide pos="2880"/>
        <p:guide orient="horz"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BB7057-D928-4C07-A4AD-AD812FAAEEC3}" type="datetimeFigureOut">
              <a:rPr lang="en-IN" smtClean="0"/>
              <a:t>11-12-2019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5C254-8E12-4E92-BE08-89FC5D8C6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6710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C254-8E12-4E92-BE08-89FC5D8C605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316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C254-8E12-4E92-BE08-89FC5D8C605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316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C254-8E12-4E92-BE08-89FC5D8C6054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316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C254-8E12-4E92-BE08-89FC5D8C6054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316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C254-8E12-4E92-BE08-89FC5D8C6054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316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C254-8E12-4E92-BE08-89FC5D8C6054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316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C254-8E12-4E92-BE08-89FC5D8C6054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316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C254-8E12-4E92-BE08-89FC5D8C6054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316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F28F7-1814-450B-A337-8E24A93492F3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022A1-8F66-4A62-8E89-E5EFC24052EB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50C9-645C-4288-8E33-8872F0F5EF96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8F332-1492-4640-9544-1966C65654AE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82DD0-6134-4FE7-A280-951FAD228793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4C749-3842-4248-AA0F-87B7E05E98D9}" type="datetime1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60D13-CD75-4792-BB45-FF0757BF95EE}" type="datetime1">
              <a:rPr lang="en-US" smtClean="0"/>
              <a:t>12/11/2019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3D1C-AFCF-43B8-90A3-14293BDAF59B}" type="datetime1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2BA1-F8AF-4E89-80D9-C11FC804F38A}" type="datetime1">
              <a:rPr lang="en-US" smtClean="0"/>
              <a:t>12/11/2019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09D3F-B733-4111-869D-C1EAA09C0725}" type="datetime1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A14A4-C6A9-4F08-8B01-D1C0E13D17F0}" type="datetime1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SOLAR TRACKING AND HARVESTING SYSTEM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6448-4FA0-4533-B2A8-A5128A1B0E67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SOLAR TRACKING AND HARVESTING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searchgate.net/publication/320086210_Solar_Tracking_Techniques_and_Implementation_in_Photovoltaic_Power_Plants_a_Review" TargetMode="External"/><Relationship Id="rId3" Type="http://schemas.openxmlformats.org/officeDocument/2006/relationships/hyperlink" Target="http://wgbis.ces.iisc.ernet.in/biodiversity/sahyadri_enews/newsletter/issue45/bibliography/Increasing%20the%20solar%20photovoltic%20energy%20capture%20on%20sunny%20and%20cloudy%20days.pdf" TargetMode="External"/><Relationship Id="rId7" Type="http://schemas.openxmlformats.org/officeDocument/2006/relationships/hyperlink" Target="https://www.researchgate.net/publication/3280078_Development_of_a_Microcontroller-Based_Photovoltaic_Maximum_Power_Point_Tracking_Control_Syste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andfonline.com/doi/abs/10.1080/01425919808914341" TargetMode="External"/><Relationship Id="rId5" Type="http://schemas.openxmlformats.org/officeDocument/2006/relationships/hyperlink" Target="https://www.researchgate.net/publication/3359957_Microprocessor_based_automatic_Sun_tracker" TargetMode="External"/><Relationship Id="rId4" Type="http://schemas.openxmlformats.org/officeDocument/2006/relationships/hyperlink" Target="http://eprint.iitd.ac.in/bitstream/handle/2074/1708/saxenaver1990.pdf?sequence=2&amp;isAllowed=y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395" y="1295400"/>
            <a:ext cx="7772400" cy="1470025"/>
          </a:xfrm>
        </p:spPr>
        <p:txBody>
          <a:bodyPr>
            <a:normAutofit/>
          </a:bodyPr>
          <a:lstStyle/>
          <a:p>
            <a:r>
              <a:rPr lang="en-IN" b="1" dirty="0">
                <a:latin typeface="+mn-lt"/>
              </a:rPr>
              <a:t>SINGLE AXIS SOLAR TRACKING SYSTEM</a:t>
            </a:r>
          </a:p>
        </p:txBody>
      </p:sp>
      <p:pic>
        <p:nvPicPr>
          <p:cNvPr id="5" name="image00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8600" y="152400"/>
            <a:ext cx="943610" cy="919480"/>
          </a:xfrm>
          <a:prstGeom prst="rect">
            <a:avLst/>
          </a:prstGeom>
          <a:ln/>
        </p:spPr>
      </p:pic>
      <p:sp>
        <p:nvSpPr>
          <p:cNvPr id="6" name="Rectangle 5"/>
          <p:cNvSpPr/>
          <p:nvPr/>
        </p:nvSpPr>
        <p:spPr>
          <a:xfrm>
            <a:off x="1356360" y="288974"/>
            <a:ext cx="75438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u="sng" dirty="0"/>
              <a:t>B.M.S COLLEGE OF ENGINEERING</a:t>
            </a:r>
            <a:endParaRPr lang="en-IN" dirty="0"/>
          </a:p>
          <a:p>
            <a:r>
              <a:rPr lang="en-IN" sz="1600" dirty="0"/>
              <a:t>Bull Temple Road, </a:t>
            </a:r>
            <a:r>
              <a:rPr lang="en-IN" sz="1600" dirty="0" err="1"/>
              <a:t>Basavanagudi</a:t>
            </a:r>
            <a:r>
              <a:rPr lang="en-IN" sz="1600" dirty="0"/>
              <a:t> , Bangalore - 560 019, Karnataka, India</a:t>
            </a:r>
          </a:p>
        </p:txBody>
      </p:sp>
      <p:sp>
        <p:nvSpPr>
          <p:cNvPr id="7" name="Rectangle 6"/>
          <p:cNvSpPr/>
          <p:nvPr/>
        </p:nvSpPr>
        <p:spPr>
          <a:xfrm>
            <a:off x="381000" y="6199694"/>
            <a:ext cx="7543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b="1"/>
              <a:t>             DEPARTMENT OF ELECTRONICS AND COMMUNICATION ENGINEERING</a:t>
            </a:r>
            <a:endParaRPr lang="en-IN" b="1" dirty="0"/>
          </a:p>
        </p:txBody>
      </p:sp>
      <p:sp>
        <p:nvSpPr>
          <p:cNvPr id="8" name="Rectangle 7"/>
          <p:cNvSpPr/>
          <p:nvPr/>
        </p:nvSpPr>
        <p:spPr>
          <a:xfrm>
            <a:off x="3952596" y="5701866"/>
            <a:ext cx="1107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IN" b="1" dirty="0"/>
              <a:t>2019 – 20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3717132" y="5469478"/>
            <a:ext cx="1593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/>
              <a:t>MINI PROJECT </a:t>
            </a:r>
            <a:endParaRPr lang="en-IN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96C7322F-11F4-4074-886B-6E367B9358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9400" y="4273166"/>
            <a:ext cx="4724400" cy="974736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84C481-1B87-49C4-BDE3-FAF1B6D0E48A}"/>
              </a:ext>
            </a:extLst>
          </p:cNvPr>
          <p:cNvSpPr txBox="1"/>
          <p:nvPr/>
        </p:nvSpPr>
        <p:spPr>
          <a:xfrm>
            <a:off x="2667000" y="2901463"/>
            <a:ext cx="4343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                     TEAM MAMBERS</a:t>
            </a:r>
          </a:p>
          <a:p>
            <a:r>
              <a:rPr lang="en-IN"/>
              <a:t>Subramanya </a:t>
            </a:r>
            <a:r>
              <a:rPr lang="en-IN" dirty="0"/>
              <a:t>K	-	1BM18EC154</a:t>
            </a:r>
          </a:p>
          <a:p>
            <a:r>
              <a:rPr lang="en-IN" dirty="0"/>
              <a:t>Suraj S		-	1BM18EC160</a:t>
            </a:r>
          </a:p>
          <a:p>
            <a:r>
              <a:rPr lang="en-IN"/>
              <a:t>V .A .R. </a:t>
            </a:r>
            <a:r>
              <a:rPr lang="en-IN" dirty="0"/>
              <a:t>Karthik	-	1BM18EC174</a:t>
            </a:r>
          </a:p>
          <a:p>
            <a:r>
              <a:rPr lang="en-IN" dirty="0" err="1"/>
              <a:t>Sukshith</a:t>
            </a:r>
            <a:r>
              <a:rPr lang="en-IN" dirty="0"/>
              <a:t> B Jain	-	1BM18EC156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669B94-2765-45C2-B3C4-BAD2BFCFB597}"/>
              </a:ext>
            </a:extLst>
          </p:cNvPr>
          <p:cNvSpPr txBox="1"/>
          <p:nvPr/>
        </p:nvSpPr>
        <p:spPr>
          <a:xfrm>
            <a:off x="3048000" y="4514829"/>
            <a:ext cx="304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Under the guidance of</a:t>
            </a:r>
          </a:p>
          <a:p>
            <a:pPr algn="ctr"/>
            <a:r>
              <a:rPr lang="en-IN"/>
              <a:t>Assistant Professor </a:t>
            </a:r>
          </a:p>
          <a:p>
            <a:pPr algn="ctr"/>
            <a:r>
              <a:rPr lang="en-IN" b="1"/>
              <a:t>Pooja A P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928298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674B35-C718-4E34-B094-220F9755F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11/12/2019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1C3FAF-BD6C-4D54-8E41-B0307B4C7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01CAC-F255-4B4E-9BD1-05E7D7597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EF74EC-F455-4C5A-ABD4-A746CD6054AF}"/>
              </a:ext>
            </a:extLst>
          </p:cNvPr>
          <p:cNvSpPr/>
          <p:nvPr/>
        </p:nvSpPr>
        <p:spPr>
          <a:xfrm>
            <a:off x="467360" y="1176119"/>
            <a:ext cx="7848600" cy="18817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200" b="1"/>
              <a:t>PATENTS:</a:t>
            </a:r>
          </a:p>
          <a:p>
            <a:pPr algn="just">
              <a:lnSpc>
                <a:spcPct val="150000"/>
              </a:lnSpc>
            </a:pPr>
            <a:r>
              <a:rPr lang="es-ES" sz="2400" b="1"/>
              <a:t>INVENTOR</a:t>
            </a:r>
            <a:r>
              <a:rPr lang="es-ES" sz="2400"/>
              <a:t>: </a:t>
            </a:r>
            <a:r>
              <a:rPr lang="es-ES" sz="2400" dirty="0"/>
              <a:t>José Abel González Moreno, </a:t>
            </a:r>
            <a:r>
              <a:rPr lang="es-ES" sz="2400" dirty="0" err="1"/>
              <a:t>Fustifiana</a:t>
            </a:r>
            <a:r>
              <a:rPr lang="es-ES" sz="2400" dirty="0"/>
              <a:t> (ES)  </a:t>
            </a:r>
          </a:p>
          <a:p>
            <a:pPr algn="just">
              <a:lnSpc>
                <a:spcPct val="150000"/>
              </a:lnSpc>
            </a:pPr>
            <a:r>
              <a:rPr lang="es-ES" sz="2400" b="1"/>
              <a:t>ASSIGNEE</a:t>
            </a:r>
            <a:r>
              <a:rPr lang="es-ES" sz="2400"/>
              <a:t>: </a:t>
            </a:r>
            <a:r>
              <a:rPr lang="es-ES" sz="2400" dirty="0"/>
              <a:t>Mecanizados Solares, S.L., </a:t>
            </a:r>
            <a:r>
              <a:rPr lang="es-ES" sz="2400" dirty="0" err="1"/>
              <a:t>Fustinana</a:t>
            </a:r>
            <a:r>
              <a:rPr lang="es-ES" sz="2400" dirty="0"/>
              <a:t> (Navarra) (ES)</a:t>
            </a:r>
            <a:endParaRPr lang="en-US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BFBB59-5CE2-4949-BA47-A6F925147083}"/>
              </a:ext>
            </a:extLst>
          </p:cNvPr>
          <p:cNvSpPr txBox="1"/>
          <p:nvPr/>
        </p:nvSpPr>
        <p:spPr>
          <a:xfrm>
            <a:off x="467360" y="3165732"/>
            <a:ext cx="7583129" cy="2743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/>
              <a:t>ESTIMATED BUDGET:</a:t>
            </a:r>
            <a:endParaRPr lang="en-US" b="1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For </a:t>
            </a:r>
            <a:r>
              <a:rPr lang="en-US" sz="2400" dirty="0"/>
              <a:t>a </a:t>
            </a:r>
            <a:r>
              <a:rPr lang="en-US" sz="2400"/>
              <a:t>standard 4KW </a:t>
            </a:r>
            <a:r>
              <a:rPr lang="en-US" sz="2400" dirty="0"/>
              <a:t>system</a:t>
            </a:r>
            <a:r>
              <a:rPr lang="en-US" sz="2400"/>
              <a:t>, A axis </a:t>
            </a:r>
            <a:r>
              <a:rPr lang="en-US" sz="2400" dirty="0"/>
              <a:t>tracker </a:t>
            </a:r>
            <a:r>
              <a:rPr lang="en-US" sz="2400"/>
              <a:t>system costs about Rs 15,40,000 /-</a:t>
            </a:r>
            <a:endParaRPr lang="en-US" sz="24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Budget for building the solar tracker for the project is </a:t>
            </a:r>
            <a:r>
              <a:rPr lang="en-US" sz="2400"/>
              <a:t>Rs 1000</a:t>
            </a:r>
            <a:r>
              <a:rPr lang="en-US" sz="2400" dirty="0"/>
              <a:t>/-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8A43B8-437C-47F5-8A2E-EE4A23D77AE1}"/>
              </a:ext>
            </a:extLst>
          </p:cNvPr>
          <p:cNvSpPr txBox="1"/>
          <p:nvPr/>
        </p:nvSpPr>
        <p:spPr>
          <a:xfrm>
            <a:off x="2328951" y="251956"/>
            <a:ext cx="4531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BUDGET AND PATENTS</a:t>
            </a:r>
          </a:p>
        </p:txBody>
      </p:sp>
    </p:spTree>
    <p:extLst>
      <p:ext uri="{BB962C8B-B14F-4D97-AF65-F5344CB8AC3E}">
        <p14:creationId xmlns:p14="http://schemas.microsoft.com/office/powerpoint/2010/main" val="3412392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360" y="350045"/>
            <a:ext cx="8229600" cy="792162"/>
          </a:xfrm>
        </p:spPr>
        <p:txBody>
          <a:bodyPr>
            <a:normAutofit/>
          </a:bodyPr>
          <a:lstStyle/>
          <a:p>
            <a:r>
              <a:rPr lang="en-IN" sz="3600" b="1">
                <a:latin typeface="+mn-lt"/>
              </a:rPr>
              <a:t>REFERENCE (LITERATURE SURVEY) DETAILS</a:t>
            </a:r>
            <a:endParaRPr lang="en-IN" sz="36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36726"/>
            <a:ext cx="8239760" cy="3733800"/>
          </a:xfrm>
        </p:spPr>
        <p:txBody>
          <a:bodyPr>
            <a:normAutofit fontScale="55000" lnSpcReduction="20000"/>
          </a:bodyPr>
          <a:lstStyle/>
          <a:p>
            <a:pPr lvl="0"/>
            <a:r>
              <a:rPr lang="en-IN" u="sng" dirty="0">
                <a:hlinkClick r:id="rId3"/>
              </a:rPr>
              <a:t>http://wgbis.ces.iisc.ernet.in/biodiversity/sahyadri_enews/newsletter/issue45/bibliography/Increasing%20the%20solar%20photovoltic%20energy%20capture%20on%20sunny%20and%20cloudy%20days.pdf</a:t>
            </a:r>
            <a:endParaRPr lang="en-US" dirty="0"/>
          </a:p>
          <a:p>
            <a:pPr lvl="0"/>
            <a:r>
              <a:rPr lang="en-IN" u="sng" dirty="0">
                <a:hlinkClick r:id="rId4"/>
              </a:rPr>
              <a:t>http://eprint.iitd.ac.in/bitstream/handle/2074/1708/saxenaver1990.pdf?sequence=2&amp;isAllowed=y</a:t>
            </a:r>
            <a:endParaRPr lang="en-US" dirty="0"/>
          </a:p>
          <a:p>
            <a:pPr lvl="0"/>
            <a:r>
              <a:rPr lang="en-IN" u="sng" dirty="0">
                <a:hlinkClick r:id="rId5"/>
              </a:rPr>
              <a:t>https://www.researchgate.net/publication/3359957_Microprocessor_based_automatic_Sun_tracker</a:t>
            </a:r>
            <a:endParaRPr lang="en-US" dirty="0"/>
          </a:p>
          <a:p>
            <a:pPr lvl="0"/>
            <a:r>
              <a:rPr lang="en-IN" u="sng" dirty="0">
                <a:hlinkClick r:id="rId6"/>
              </a:rPr>
              <a:t>https://www.tandfonline.com/doi/abs/10.1080/01425919808914341</a:t>
            </a:r>
            <a:endParaRPr lang="en-US" dirty="0"/>
          </a:p>
          <a:p>
            <a:pPr lvl="0"/>
            <a:r>
              <a:rPr lang="en-IN" u="sng" dirty="0">
                <a:hlinkClick r:id="rId7"/>
              </a:rPr>
              <a:t>https://www.researchgate.net/publication/3280078_Development_of_a_Microcontroller-Based_Photovoltaic_Maximum_Power_Point_Tracking_Control_System</a:t>
            </a:r>
            <a:endParaRPr lang="en-US" dirty="0"/>
          </a:p>
          <a:p>
            <a:pPr lvl="0"/>
            <a:r>
              <a:rPr lang="en-IN" u="sng" dirty="0">
                <a:hlinkClick r:id="rId8"/>
              </a:rPr>
              <a:t>https://www.researchgate.net/publication/320086210_Solar_Tracking_Techniques_and_Implementation_in_Photovoltaic_Power_Plants_a_Review</a:t>
            </a:r>
            <a:endParaRPr lang="en-US" dirty="0"/>
          </a:p>
          <a:p>
            <a:pPr marL="0" indent="0">
              <a:buNone/>
            </a:pPr>
            <a:r>
              <a:rPr lang="en-IN" dirty="0"/>
              <a:t> </a:t>
            </a:r>
            <a:endParaRPr lang="en-US" dirty="0"/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3E1DB-D24D-42A2-8813-A1E70EB1A02C}" type="datetime1">
              <a:rPr lang="en-US" smtClean="0"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r>
              <a:rPr lang="en-US" dirty="0"/>
              <a:t>/12</a:t>
            </a:r>
          </a:p>
        </p:txBody>
      </p:sp>
    </p:spTree>
    <p:extLst>
      <p:ext uri="{BB962C8B-B14F-4D97-AF65-F5344CB8AC3E}">
        <p14:creationId xmlns:p14="http://schemas.microsoft.com/office/powerpoint/2010/main" val="3757065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229600" cy="1143000"/>
          </a:xfrm>
        </p:spPr>
        <p:txBody>
          <a:bodyPr>
            <a:normAutofit/>
          </a:bodyPr>
          <a:lstStyle/>
          <a:p>
            <a:r>
              <a:rPr lang="en-IN" sz="4800" b="1">
                <a:latin typeface="+mn-lt"/>
              </a:rPr>
              <a:t>THANK YOU</a:t>
            </a:r>
            <a:endParaRPr lang="en-IN" sz="4800" b="1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E69369-312B-42AA-AA60-2E4BE142D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17432-D2CF-426F-9558-A757FA2C9AF9}" type="datetime1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E8D06-E67E-4920-8DCB-A730F21B6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0EFDE7-4222-40D5-A3E2-03D8876C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404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142276"/>
            <a:ext cx="8229600" cy="1143000"/>
          </a:xfrm>
        </p:spPr>
        <p:txBody>
          <a:bodyPr>
            <a:normAutofit/>
          </a:bodyPr>
          <a:lstStyle/>
          <a:p>
            <a:r>
              <a:rPr lang="en-IN" sz="3600" b="1">
                <a:latin typeface="+mn-lt"/>
              </a:rPr>
              <a:t>INTRODUCTION </a:t>
            </a:r>
            <a:endParaRPr lang="en-IN" sz="36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914401"/>
            <a:ext cx="3810000" cy="2514599"/>
          </a:xfrm>
        </p:spPr>
        <p:txBody>
          <a:bodyPr>
            <a:normAutofit fontScale="92500" lnSpcReduction="20000"/>
          </a:bodyPr>
          <a:lstStyle/>
          <a:p>
            <a:r>
              <a:rPr lang="en-IN" sz="2600" dirty="0"/>
              <a:t>In the present world pollution</a:t>
            </a:r>
            <a:r>
              <a:rPr lang="en-IN" sz="2600" b="1" dirty="0"/>
              <a:t> </a:t>
            </a:r>
            <a:r>
              <a:rPr lang="en-IN" sz="2600" dirty="0"/>
              <a:t>is the main Problem.</a:t>
            </a:r>
            <a:endParaRPr lang="en-US" sz="2600" dirty="0"/>
          </a:p>
          <a:p>
            <a:r>
              <a:rPr lang="en-US" sz="2600" dirty="0"/>
              <a:t>If we keep burning fossil fuels at our current rate, it is estimated that all our fossil fuels will be depleted by 2060.</a:t>
            </a:r>
          </a:p>
          <a:p>
            <a:endParaRPr lang="en-IN" sz="2000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11/10/2019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0" y="6348140"/>
            <a:ext cx="2971800" cy="365125"/>
          </a:xfrm>
        </p:spPr>
        <p:txBody>
          <a:bodyPr/>
          <a:lstStyle/>
          <a:p>
            <a:r>
              <a:rPr lang="en-US" dirty="0"/>
              <a:t>SINGLE AXIS SOLAR TRACKING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r>
              <a:rPr lang="en-US" dirty="0"/>
              <a:t>/10</a:t>
            </a:r>
          </a:p>
        </p:txBody>
      </p:sp>
      <p:sp>
        <p:nvSpPr>
          <p:cNvPr id="10" name="AutoShape 2" descr="Image result for solution idea">
            <a:extLst>
              <a:ext uri="{FF2B5EF4-FFF2-40B4-BE49-F238E27FC236}">
                <a16:creationId xmlns:a16="http://schemas.microsoft.com/office/drawing/2014/main" id="{2E6EBABF-E42C-46AD-B28E-78C4CCEB4E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72D8545-BF0C-4B7F-B62B-1C6309BE7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35" t="2523" r="7215" b="9866"/>
          <a:stretch/>
        </p:blipFill>
        <p:spPr>
          <a:xfrm rot="19047779">
            <a:off x="17374" y="3582192"/>
            <a:ext cx="879650" cy="9105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67047E-EC40-49F2-945A-D3A16F0554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956983"/>
            <a:ext cx="4073412" cy="25689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3DA880-B7F3-46AC-A943-B1B0D1166114}"/>
              </a:ext>
            </a:extLst>
          </p:cNvPr>
          <p:cNvSpPr txBox="1"/>
          <p:nvPr/>
        </p:nvSpPr>
        <p:spPr>
          <a:xfrm>
            <a:off x="741306" y="3767464"/>
            <a:ext cx="3505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Solar energy </a:t>
            </a:r>
            <a:r>
              <a:rPr lang="en-IN" sz="2400" dirty="0"/>
              <a:t>is solution</a:t>
            </a:r>
          </a:p>
          <a:p>
            <a:r>
              <a:rPr lang="en-IN" sz="2400" dirty="0"/>
              <a:t>     for this problem.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Lots of work is going to improve the </a:t>
            </a:r>
            <a:r>
              <a:rPr lang="en-IN" sz="2400" b="1" dirty="0"/>
              <a:t>efficiency</a:t>
            </a:r>
            <a:r>
              <a:rPr lang="en-IN" sz="2400" dirty="0"/>
              <a:t> of solar power.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pic>
        <p:nvPicPr>
          <p:cNvPr id="1028" name="Picture 4" descr="Image result for solar energy =renewable">
            <a:extLst>
              <a:ext uri="{FF2B5EF4-FFF2-40B4-BE49-F238E27FC236}">
                <a16:creationId xmlns:a16="http://schemas.microsoft.com/office/drawing/2014/main" id="{D1F5DE51-9D32-4B37-BCC6-5BF5E0F1C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577" y="3505677"/>
            <a:ext cx="4228954" cy="286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1905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4728"/>
            <a:ext cx="8305800" cy="563562"/>
          </a:xfrm>
        </p:spPr>
        <p:txBody>
          <a:bodyPr>
            <a:noAutofit/>
          </a:bodyPr>
          <a:lstStyle/>
          <a:p>
            <a:r>
              <a:rPr lang="en-IN" sz="3600" b="1" dirty="0">
                <a:latin typeface="+mn-lt"/>
              </a:rPr>
              <a:t>SCOPE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699" y="619101"/>
            <a:ext cx="8701725" cy="1990550"/>
          </a:xfrm>
        </p:spPr>
        <p:txBody>
          <a:bodyPr>
            <a:normAutofit/>
          </a:bodyPr>
          <a:lstStyle/>
          <a:p>
            <a:endParaRPr lang="en-US" sz="2000" b="1" dirty="0"/>
          </a:p>
          <a:p>
            <a:r>
              <a:rPr lang="en-US" sz="2400" dirty="0"/>
              <a:t>Renewable energy provides reliable power supplies and fuel diversification, which enhance energy security and lower risk of fuel spills while reducing the need for imported fuels.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1676400" cy="273050"/>
          </a:xfrm>
        </p:spPr>
        <p:txBody>
          <a:bodyPr/>
          <a:lstStyle/>
          <a:p>
            <a:r>
              <a:rPr lang="en-US"/>
              <a:t>11/12/2019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0" y="6356350"/>
            <a:ext cx="2971800" cy="365125"/>
          </a:xfrm>
        </p:spPr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r>
              <a:rPr lang="en-US" dirty="0"/>
              <a:t>/10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BB1466-4A86-490A-BE38-C37F5846218F}"/>
              </a:ext>
            </a:extLst>
          </p:cNvPr>
          <p:cNvSpPr txBox="1"/>
          <p:nvPr/>
        </p:nvSpPr>
        <p:spPr>
          <a:xfrm>
            <a:off x="1699016" y="5652637"/>
            <a:ext cx="207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Fig: Solar harvesting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B56969-2648-46EA-9917-411D49A46DC8}"/>
              </a:ext>
            </a:extLst>
          </p:cNvPr>
          <p:cNvSpPr txBox="1"/>
          <p:nvPr/>
        </p:nvSpPr>
        <p:spPr>
          <a:xfrm>
            <a:off x="5029200" y="3568481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endParaRPr lang="en-IN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5B3670-A8A7-4EEA-A177-65D4FC63EEE4}"/>
              </a:ext>
            </a:extLst>
          </p:cNvPr>
          <p:cNvSpPr txBox="1"/>
          <p:nvPr/>
        </p:nvSpPr>
        <p:spPr>
          <a:xfrm>
            <a:off x="5385495" y="2328650"/>
            <a:ext cx="37585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           IMPORTANCE:</a:t>
            </a:r>
            <a:endParaRPr lang="en-US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/>
              <a:t>Photovoltaic </a:t>
            </a:r>
            <a:r>
              <a:rPr lang="en-US" sz="2400" dirty="0"/>
              <a:t>solar panels </a:t>
            </a:r>
          </a:p>
          <a:p>
            <a:pPr algn="just"/>
            <a:r>
              <a:rPr lang="en-US" sz="2400"/>
              <a:t>absorb sunlight as a source of energy to </a:t>
            </a:r>
            <a:r>
              <a:rPr lang="en-US" sz="2400" dirty="0"/>
              <a:t>generate          </a:t>
            </a:r>
          </a:p>
          <a:p>
            <a:pPr algn="just"/>
            <a:r>
              <a:rPr lang="en-US" sz="2400" dirty="0"/>
              <a:t>direct current </a:t>
            </a:r>
            <a:r>
              <a:rPr lang="en-US" sz="2400"/>
              <a:t>electricity.</a:t>
            </a:r>
            <a:endParaRPr lang="en-US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Solar power is </a:t>
            </a:r>
            <a:r>
              <a:rPr lang="en-US" sz="2400"/>
              <a:t>pollution free and </a:t>
            </a:r>
            <a:r>
              <a:rPr lang="en-US" sz="2400" dirty="0"/>
              <a:t>causes no greenhouse gases to be emitted after installation</a:t>
            </a:r>
          </a:p>
          <a:p>
            <a:pPr algn="just"/>
            <a:r>
              <a:rPr lang="en-US" sz="2400" dirty="0"/>
              <a:t>     and no </a:t>
            </a:r>
            <a:r>
              <a:rPr lang="en-US" sz="2400"/>
              <a:t>generation losses </a:t>
            </a:r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1C38C3B-C9DA-404B-A616-E745A11F8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56" y="2375313"/>
            <a:ext cx="5118796" cy="31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57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65943" y="187920"/>
            <a:ext cx="8624143" cy="657913"/>
          </a:xfrm>
        </p:spPr>
        <p:txBody>
          <a:bodyPr>
            <a:noAutofit/>
          </a:bodyPr>
          <a:lstStyle/>
          <a:p>
            <a:r>
              <a:rPr lang="en-IN" sz="2800"/>
              <a:t>                            </a:t>
            </a:r>
            <a:r>
              <a:rPr lang="en-IN" sz="3600"/>
              <a:t>PROBLEM DEFINITION</a:t>
            </a:r>
            <a:endParaRPr lang="en-IN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11/12/2019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5600" y="6356350"/>
            <a:ext cx="3124200" cy="365125"/>
          </a:xfrm>
        </p:spPr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r>
              <a:rPr lang="en-US" dirty="0"/>
              <a:t>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A70F29-83C7-4AB2-BA5F-764CFADDA8BA}"/>
              </a:ext>
            </a:extLst>
          </p:cNvPr>
          <p:cNvSpPr txBox="1"/>
          <p:nvPr/>
        </p:nvSpPr>
        <p:spPr>
          <a:xfrm>
            <a:off x="201179" y="3202393"/>
            <a:ext cx="42710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   </a:t>
            </a:r>
            <a:r>
              <a:rPr lang="en-US" sz="2400" b="1"/>
              <a:t> OBJECTIVES:</a:t>
            </a: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More </a:t>
            </a:r>
            <a:r>
              <a:rPr lang="en-US" sz="2000" dirty="0"/>
              <a:t>energy </a:t>
            </a:r>
            <a:r>
              <a:rPr lang="en-US" sz="2000"/>
              <a:t>is to absorbed and can </a:t>
            </a:r>
            <a:r>
              <a:rPr lang="en-US" sz="2000" dirty="0"/>
              <a:t>be converted into power and increase </a:t>
            </a:r>
            <a:r>
              <a:rPr lang="en-US" sz="2000"/>
              <a:t>its efficiency.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E3C9AD-A24B-47CD-BEF7-F56645F4DF40}"/>
              </a:ext>
            </a:extLst>
          </p:cNvPr>
          <p:cNvSpPr txBox="1"/>
          <p:nvPr/>
        </p:nvSpPr>
        <p:spPr>
          <a:xfrm>
            <a:off x="6920804" y="2240809"/>
            <a:ext cx="1765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Fig: Solar Tracker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294A4-5F42-4132-B2C2-185E5506DDE3}"/>
              </a:ext>
            </a:extLst>
          </p:cNvPr>
          <p:cNvSpPr txBox="1"/>
          <p:nvPr/>
        </p:nvSpPr>
        <p:spPr>
          <a:xfrm>
            <a:off x="275660" y="4756664"/>
            <a:ext cx="41820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   RESEARCH AREAS:</a:t>
            </a: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Power System Planning and Operation with High Penetrations of PV</a:t>
            </a:r>
            <a:endParaRPr lang="en-US" sz="2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3D28A3-A13E-4205-A850-72038169D625}"/>
              </a:ext>
            </a:extLst>
          </p:cNvPr>
          <p:cNvSpPr txBox="1"/>
          <p:nvPr/>
        </p:nvSpPr>
        <p:spPr>
          <a:xfrm>
            <a:off x="5784591" y="5622217"/>
            <a:ext cx="2028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Fig: Neural network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B2AACD-E576-4232-954D-BB2560038E02}"/>
              </a:ext>
            </a:extLst>
          </p:cNvPr>
          <p:cNvSpPr txBox="1"/>
          <p:nvPr/>
        </p:nvSpPr>
        <p:spPr>
          <a:xfrm>
            <a:off x="140556" y="1006664"/>
            <a:ext cx="55325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Although solar energy can still be collected during cloudy and rainy days, the efficiency of the solar system drops.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Solar panels are in fixed position and </a:t>
            </a:r>
            <a:r>
              <a:rPr lang="en-US" sz="2000"/>
              <a:t>wasting sunlight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Solar PV panels require a lot of space and efficiency is restricted to 11-15</a:t>
            </a:r>
            <a:r>
              <a:rPr lang="en-US" sz="2000"/>
              <a:t>% 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29443B4-AC9C-43A4-96C3-C20CDFD15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726" y="3412064"/>
            <a:ext cx="4470614" cy="285554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13AECFC-42AA-4120-9A16-B5A4B1EF0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4591" y="990600"/>
            <a:ext cx="3218854" cy="201016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A80E3F-EC0F-4F5E-8247-5B52E906A582}"/>
              </a:ext>
            </a:extLst>
          </p:cNvPr>
          <p:cNvSpPr txBox="1"/>
          <p:nvPr/>
        </p:nvSpPr>
        <p:spPr>
          <a:xfrm>
            <a:off x="5673153" y="3088898"/>
            <a:ext cx="3379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Larger area and less productivity</a:t>
            </a:r>
          </a:p>
        </p:txBody>
      </p:sp>
    </p:spTree>
    <p:extLst>
      <p:ext uri="{BB962C8B-B14F-4D97-AF65-F5344CB8AC3E}">
        <p14:creationId xmlns:p14="http://schemas.microsoft.com/office/powerpoint/2010/main" val="3568122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11/12/2019</a:t>
            </a:r>
          </a:p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5600" y="6356350"/>
            <a:ext cx="3124200" cy="365125"/>
          </a:xfrm>
        </p:spPr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r>
              <a:rPr lang="en-US" dirty="0"/>
              <a:t>/10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76400" y="-1"/>
            <a:ext cx="5181600" cy="750167"/>
          </a:xfrm>
        </p:spPr>
        <p:txBody>
          <a:bodyPr>
            <a:noAutofit/>
          </a:bodyPr>
          <a:lstStyle/>
          <a:p>
            <a:r>
              <a:rPr lang="en-IN" sz="3600" b="1">
                <a:latin typeface="+mn-lt"/>
              </a:rPr>
              <a:t>PROPOSED SOLUTION</a:t>
            </a:r>
            <a:endParaRPr lang="en-IN" sz="3600" b="1" dirty="0"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FB90AA-3DE4-49F2-89F3-6C7E4F4F0873}"/>
              </a:ext>
            </a:extLst>
          </p:cNvPr>
          <p:cNvSpPr txBox="1"/>
          <p:nvPr/>
        </p:nvSpPr>
        <p:spPr>
          <a:xfrm>
            <a:off x="48989" y="750168"/>
            <a:ext cx="885582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                                  SOLAR TRACKING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Solar </a:t>
            </a:r>
            <a:r>
              <a:rPr lang="en-US" sz="2400" dirty="0"/>
              <a:t>tracker, a system that positions </a:t>
            </a:r>
            <a:r>
              <a:rPr lang="en-US" sz="2400"/>
              <a:t>an object (</a:t>
            </a:r>
            <a:r>
              <a:rPr lang="en-US" sz="2400" dirty="0"/>
              <a:t>solar panel) at an angle relative to the Sun.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71D867C-7958-48BD-944F-C22661D46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3535" y="3962400"/>
            <a:ext cx="4511276" cy="23211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357197E-9E61-4BE2-B227-BCF75757E5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89" y="2073293"/>
            <a:ext cx="4154346" cy="221281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A729FAA-8629-4821-9D99-60DB0F3FD6CB}"/>
              </a:ext>
            </a:extLst>
          </p:cNvPr>
          <p:cNvSpPr txBox="1"/>
          <p:nvPr/>
        </p:nvSpPr>
        <p:spPr>
          <a:xfrm>
            <a:off x="4586092" y="1876235"/>
            <a:ext cx="44474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PV solar trackers adjust the direction that a solar panel is facing according to the position of the Sun in the sky perpendicularly.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6E0ED8-D94D-4451-A901-8B37102EB683}"/>
              </a:ext>
            </a:extLst>
          </p:cNvPr>
          <p:cNvSpPr txBox="1"/>
          <p:nvPr/>
        </p:nvSpPr>
        <p:spPr>
          <a:xfrm>
            <a:off x="404168" y="4572000"/>
            <a:ext cx="3611261" cy="1606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 Solar </a:t>
            </a:r>
            <a:r>
              <a:rPr lang="en-US" sz="2400" dirty="0"/>
              <a:t>tracker will make a solar panel around 40 percent more efficient.</a:t>
            </a:r>
          </a:p>
          <a:p>
            <a:r>
              <a:rPr lang="en-US" sz="2400" dirty="0"/>
              <a:t>      (60-80)% of efficiency </a:t>
            </a:r>
          </a:p>
        </p:txBody>
      </p:sp>
    </p:spTree>
    <p:extLst>
      <p:ext uri="{BB962C8B-B14F-4D97-AF65-F5344CB8AC3E}">
        <p14:creationId xmlns:p14="http://schemas.microsoft.com/office/powerpoint/2010/main" val="2033071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D457F1-4271-4C10-A751-22F20A624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11/12/2019</a:t>
            </a:r>
          </a:p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8CD1E2-09B5-495D-9A0E-38EA189FC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356350"/>
            <a:ext cx="2971800" cy="365125"/>
          </a:xfrm>
        </p:spPr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BC5F85-92B1-4FF2-9FDD-7FBE26AB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300591-EAB9-4C0C-8AE4-45CE327B64D1}"/>
              </a:ext>
            </a:extLst>
          </p:cNvPr>
          <p:cNvSpPr txBox="1"/>
          <p:nvPr/>
        </p:nvSpPr>
        <p:spPr>
          <a:xfrm>
            <a:off x="3109976" y="419239"/>
            <a:ext cx="3473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BLOCK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901241-8B01-44E3-9C7C-EE2515AFC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7926"/>
            <a:ext cx="9144000" cy="420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885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C0230D-210F-4391-9FAD-4AAAFE47E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11/12/2019</a:t>
            </a:r>
          </a:p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3130AA-57AD-4D45-AA69-75BE15495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58533" y="6402880"/>
            <a:ext cx="3061267" cy="318595"/>
          </a:xfrm>
        </p:spPr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BA43D-BF7B-417A-A429-869449F2B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Google Shape;116;p20">
            <a:extLst>
              <a:ext uri="{FF2B5EF4-FFF2-40B4-BE49-F238E27FC236}">
                <a16:creationId xmlns:a16="http://schemas.microsoft.com/office/drawing/2014/main" id="{7A3F62BC-A803-4B96-A738-DAAED0CF70E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564" y="1142702"/>
            <a:ext cx="9032876" cy="497145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339E85-21AB-4ECB-98BA-32A56DA6121F}"/>
              </a:ext>
            </a:extLst>
          </p:cNvPr>
          <p:cNvSpPr txBox="1"/>
          <p:nvPr/>
        </p:nvSpPr>
        <p:spPr>
          <a:xfrm>
            <a:off x="2958533" y="146685"/>
            <a:ext cx="3899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/>
              <a:t>CIRCUIT DIAGRAM</a:t>
            </a:r>
          </a:p>
        </p:txBody>
      </p:sp>
    </p:spTree>
    <p:extLst>
      <p:ext uri="{BB962C8B-B14F-4D97-AF65-F5344CB8AC3E}">
        <p14:creationId xmlns:p14="http://schemas.microsoft.com/office/powerpoint/2010/main" val="421052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11/12/2019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r>
              <a:rPr lang="en-US" dirty="0"/>
              <a:t>/10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4800" y="381000"/>
            <a:ext cx="8229600" cy="639763"/>
          </a:xfrm>
        </p:spPr>
        <p:txBody>
          <a:bodyPr>
            <a:noAutofit/>
          </a:bodyPr>
          <a:lstStyle/>
          <a:p>
            <a:r>
              <a:rPr lang="en-IN" sz="3600" b="1">
                <a:latin typeface="+mn-lt"/>
              </a:rPr>
              <a:t>PROJECT PLANNING</a:t>
            </a:r>
            <a:endParaRPr lang="en-IN" sz="3600" b="1" dirty="0"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E7833E-58AC-4AE7-BA12-1DABB379D5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0200"/>
            <a:ext cx="91440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206"/>
            <a:ext cx="8229600" cy="792162"/>
          </a:xfrm>
        </p:spPr>
        <p:txBody>
          <a:bodyPr>
            <a:normAutofit/>
          </a:bodyPr>
          <a:lstStyle/>
          <a:p>
            <a:r>
              <a:rPr lang="en-IN" sz="4000" b="1">
                <a:latin typeface="+mn-lt"/>
              </a:rPr>
              <a:t>EXPECTED OUTCOMES</a:t>
            </a:r>
            <a:endParaRPr lang="en-IN" sz="40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94860"/>
            <a:ext cx="8153400" cy="792163"/>
          </a:xfrm>
        </p:spPr>
        <p:txBody>
          <a:bodyPr>
            <a:normAutofit/>
          </a:bodyPr>
          <a:lstStyle/>
          <a:p>
            <a:r>
              <a:rPr lang="en-IN" sz="2400" dirty="0"/>
              <a:t>Solar tracker is used as a renewable source of energy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11/12/2019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SINGLE AXIS SOLAR TRACKING SYSTEM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r>
              <a:rPr lang="en-US" dirty="0"/>
              <a:t>/10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11D108-C8D4-4EF3-B54E-7C79DE40505E}"/>
              </a:ext>
            </a:extLst>
          </p:cNvPr>
          <p:cNvSpPr txBox="1"/>
          <p:nvPr/>
        </p:nvSpPr>
        <p:spPr>
          <a:xfrm>
            <a:off x="0" y="1526502"/>
            <a:ext cx="8534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increase can be as much as 20 to 45% depending on the geographic location of the tracking system</a:t>
            </a: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9E8B1D99-1517-4B17-82E0-A852C50E7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720" y="2351166"/>
            <a:ext cx="5676559" cy="3972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469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749</Words>
  <Application>Microsoft Office PowerPoint</Application>
  <PresentationFormat>On-screen Show (4:3)</PresentationFormat>
  <Paragraphs>112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SINGLE AXIS SOLAR TRACKING SYSTEM</vt:lpstr>
      <vt:lpstr>INTRODUCTION </vt:lpstr>
      <vt:lpstr>SCOPE OF THE PROJECT</vt:lpstr>
      <vt:lpstr>                            PROBLEM DEFINITION</vt:lpstr>
      <vt:lpstr>PROPOSED SOLUTION</vt:lpstr>
      <vt:lpstr>PowerPoint Presentation</vt:lpstr>
      <vt:lpstr>PowerPoint Presentation</vt:lpstr>
      <vt:lpstr>PROJECT PLANNING</vt:lpstr>
      <vt:lpstr>EXPECTED OUTCOMES</vt:lpstr>
      <vt:lpstr>PowerPoint Presentation</vt:lpstr>
      <vt:lpstr>REFERENCE (LITERATURE SURVEY) DETAILS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 of the project&gt;</dc:title>
  <dc:creator>HVM</dc:creator>
  <cp:lastModifiedBy>SURAJ S</cp:lastModifiedBy>
  <cp:revision>57</cp:revision>
  <dcterms:created xsi:type="dcterms:W3CDTF">2006-08-16T00:00:00Z</dcterms:created>
  <dcterms:modified xsi:type="dcterms:W3CDTF">2019-12-11T04:31:14Z</dcterms:modified>
</cp:coreProperties>
</file>

<file path=docProps/thumbnail.jpeg>
</file>